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503"/>
    <a:srgbClr val="08A832"/>
    <a:srgbClr val="FF9933"/>
    <a:srgbClr val="FFFFCC"/>
    <a:srgbClr val="5C9B4F"/>
    <a:srgbClr val="EA7B00"/>
    <a:srgbClr val="B33102"/>
    <a:srgbClr val="63A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3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1DFF2-6B81-4E4D-8CF8-DC0DA8958844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21D3B-C29F-4018-9EFB-49BB3A4254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931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21D3B-C29F-4018-9EFB-49BB3A42547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84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88913"/>
            <a:ext cx="1720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1A02-4B91-44DA-AB2C-4BF0C72C9B7A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BE0C-C504-4FA1-9479-73A54D3A1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12C9-9ADD-47DF-AF7F-A4ACBE58603D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C22E-D76C-4F82-98A4-578974431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FD68-1376-411F-933D-44B1BC418781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2E3F-9593-43E3-A2A0-DCF340911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204788"/>
            <a:ext cx="172085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Cond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 Cond" pitchFamily="34" charset="0"/>
              </a:defRPr>
            </a:lvl1pPr>
            <a:lvl2pPr>
              <a:defRPr>
                <a:latin typeface="Myriad Pro Cond" pitchFamily="34" charset="0"/>
              </a:defRPr>
            </a:lvl2pPr>
            <a:lvl3pPr>
              <a:defRPr>
                <a:latin typeface="Myriad Pro Cond" pitchFamily="34" charset="0"/>
              </a:defRPr>
            </a:lvl3pPr>
            <a:lvl4pPr>
              <a:defRPr>
                <a:latin typeface="Myriad Pro Cond" pitchFamily="34" charset="0"/>
              </a:defRPr>
            </a:lvl4pPr>
            <a:lvl5pPr>
              <a:defRPr>
                <a:latin typeface="Myriad Pro Cond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2D02-C881-4A82-A4DC-691C8472CAFC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28116-8ED4-470D-BCAA-31774F318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8337B-C307-4B0B-8DF7-EFCA11307AD0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6D17-F16A-43F1-B34B-36C56B845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5D8B-38F8-445E-A22C-884F6BA0D36B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9817B-778E-4607-9BC5-A020C008E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7FE3-3DC8-46F4-B1B5-37DFE0DC6FE2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8774-8AD9-46B3-8AAB-F58F13A80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38E0D-5D8E-44FD-9682-454836ADA7B6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D1FC3-4691-4F07-899C-005808EA7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D3B96-5788-42A5-9331-B96C33D24D32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2377-1173-4EFE-9011-24B1A34A2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F41F8-795F-4097-913D-5AA2600A6AD7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15500-A223-4A9E-BFDA-A582CF496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06C5-9756-4632-9050-057FAA7D6A64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473E-DC1C-4CF8-942B-73CD0B870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1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7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9810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874FC5-6FB9-45F4-8FA7-95B5FF1C45CF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74205-2E4B-4AB1-8FD9-C792AD6F0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3113" y="1125538"/>
            <a:ext cx="40068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„A fog  nem haj – nem nő ki újra!”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Népi bölcsesség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925" y="981075"/>
            <a:ext cx="1989138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788FEDD-959B-42E6-A6B7-931AC6410F92}"/>
              </a:ext>
            </a:extLst>
          </p:cNvPr>
          <p:cNvSpPr txBox="1"/>
          <p:nvPr/>
        </p:nvSpPr>
        <p:spPr>
          <a:xfrm>
            <a:off x="576064" y="1844824"/>
            <a:ext cx="4572000" cy="34163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hu-HU" sz="5400" dirty="0">
                <a:solidFill>
                  <a:srgbClr val="E78503"/>
                </a:solidFill>
              </a:rPr>
              <a:t>„</a:t>
            </a:r>
            <a:r>
              <a:rPr lang="hu-HU" sz="5400" b="1" dirty="0">
                <a:solidFill>
                  <a:srgbClr val="E78503"/>
                </a:solidFill>
              </a:rPr>
              <a:t>PRODENTAL</a:t>
            </a:r>
            <a:r>
              <a:rPr lang="hu-HU" sz="5400" dirty="0">
                <a:solidFill>
                  <a:srgbClr val="E78503"/>
                </a:solidFill>
              </a:rPr>
              <a:t>” </a:t>
            </a:r>
            <a:r>
              <a:rPr lang="hu-HU" sz="5400" b="1" dirty="0">
                <a:solidFill>
                  <a:srgbClr val="08A832"/>
                </a:solidFill>
              </a:rPr>
              <a:t>fogkrém </a:t>
            </a:r>
          </a:p>
          <a:p>
            <a:pPr algn="ctr"/>
            <a:r>
              <a:rPr lang="hu-HU" sz="5400" b="1" dirty="0">
                <a:solidFill>
                  <a:srgbClr val="08A832"/>
                </a:solidFill>
              </a:rPr>
              <a:t>a fogak megőrzéséért!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19113" y="1052513"/>
            <a:ext cx="8229600" cy="1143000"/>
          </a:xfrm>
        </p:spPr>
        <p:txBody>
          <a:bodyPr/>
          <a:lstStyle/>
          <a:p>
            <a:pPr eaLnBrk="1" hangingPunct="1"/>
            <a:r>
              <a:rPr lang="hu-HU" b="1" dirty="0">
                <a:solidFill>
                  <a:srgbClr val="B33102"/>
                </a:solidFill>
                <a:latin typeface="+mn-lt"/>
              </a:rPr>
              <a:t>A fluorózis megelőzése!</a:t>
            </a:r>
            <a:endParaRPr lang="ru-RU" b="1" dirty="0">
              <a:solidFill>
                <a:srgbClr val="B3310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989138"/>
            <a:ext cx="8229600" cy="6477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„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Prodental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” fogkrém nem tartalmaz fluort!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755650" y="4610100"/>
            <a:ext cx="2663825" cy="66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</a:pPr>
            <a:r>
              <a:rPr lang="hu-HU" sz="1400" dirty="0">
                <a:latin typeface="+mn-lt"/>
              </a:rPr>
              <a:t>Fluorózis</a:t>
            </a:r>
            <a:r>
              <a:rPr lang="ru-RU" sz="1400" dirty="0">
                <a:latin typeface="+mn-lt"/>
              </a:rPr>
              <a:t>. </a:t>
            </a:r>
            <a:r>
              <a:rPr lang="hu-HU" sz="1400" dirty="0">
                <a:latin typeface="+mn-lt"/>
              </a:rPr>
              <a:t>Enyhe forma (egyes fogak zománcfelületén</a:t>
            </a:r>
            <a:r>
              <a:rPr lang="ru-RU" sz="1400" dirty="0">
                <a:latin typeface="+mn-lt"/>
              </a:rPr>
              <a:t> </a:t>
            </a:r>
            <a:r>
              <a:rPr lang="hu-HU" sz="1400" dirty="0">
                <a:latin typeface="+mn-lt"/>
              </a:rPr>
              <a:t>apró fehér foltok vagy csíkok képződnek)</a:t>
            </a:r>
            <a:endParaRPr lang="ru-RU" sz="1400" dirty="0">
              <a:latin typeface="+mn-lt"/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3635375" y="4633913"/>
            <a:ext cx="2232025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</a:pPr>
            <a:r>
              <a:rPr lang="hu-HU" sz="1400" dirty="0">
                <a:latin typeface="+mn-lt"/>
              </a:rPr>
              <a:t>Fluorózis.</a:t>
            </a:r>
            <a:r>
              <a:rPr lang="ru-RU" sz="1400" dirty="0">
                <a:latin typeface="+mn-lt"/>
              </a:rPr>
              <a:t> </a:t>
            </a:r>
            <a:r>
              <a:rPr lang="hu-HU" sz="1400" dirty="0">
                <a:latin typeface="+mn-lt"/>
              </a:rPr>
              <a:t>Közepes forma (a világos foltok mellett sárga vagy barna színű pigmentfoltok is megjelennek)</a:t>
            </a:r>
            <a:endParaRPr lang="ru-RU" sz="1400" dirty="0">
              <a:latin typeface="+mn-lt"/>
            </a:endParaRP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6156176" y="4653136"/>
            <a:ext cx="2376488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</a:pPr>
            <a:r>
              <a:rPr lang="hu-HU" sz="1400" dirty="0">
                <a:latin typeface="+mn-lt"/>
              </a:rPr>
              <a:t>Fluorózis.</a:t>
            </a:r>
            <a:r>
              <a:rPr lang="ru-RU" sz="1400" dirty="0">
                <a:latin typeface="+mn-lt"/>
              </a:rPr>
              <a:t> </a:t>
            </a:r>
            <a:r>
              <a:rPr lang="hu-HU" sz="1400" dirty="0">
                <a:latin typeface="+mn-lt"/>
              </a:rPr>
              <a:t>Súlyos forma (a foltokon túlmenően a fogzománcon hibák jelennek meg, a fog sérülékeny lesz, gyakran töredezik)</a:t>
            </a:r>
            <a:endParaRPr lang="ru-RU" sz="1400" dirty="0">
              <a:latin typeface="+mn-lt"/>
            </a:endParaRPr>
          </a:p>
        </p:txBody>
      </p:sp>
      <p:pic>
        <p:nvPicPr>
          <p:cNvPr id="13319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06688"/>
            <a:ext cx="80137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3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>
                <a:solidFill>
                  <a:srgbClr val="5C9B4F"/>
                </a:solidFill>
                <a:latin typeface="+mn-lt"/>
              </a:rPr>
              <a:t>A „</a:t>
            </a:r>
            <a:r>
              <a:rPr lang="hu-HU" b="1" dirty="0" err="1">
                <a:solidFill>
                  <a:srgbClr val="5C9B4F"/>
                </a:solidFill>
                <a:latin typeface="+mn-lt"/>
              </a:rPr>
              <a:t>Prodental</a:t>
            </a:r>
            <a:r>
              <a:rPr lang="hu-HU" b="1" dirty="0">
                <a:solidFill>
                  <a:srgbClr val="5C9B4F"/>
                </a:solidFill>
                <a:latin typeface="+mn-lt"/>
              </a:rPr>
              <a:t>” tandem:</a:t>
            </a:r>
            <a:br>
              <a:rPr lang="ru-RU" b="1" dirty="0">
                <a:solidFill>
                  <a:srgbClr val="5C9B4F"/>
                </a:solidFill>
                <a:latin typeface="+mn-lt"/>
              </a:rPr>
            </a:br>
            <a:r>
              <a:rPr lang="hu-HU" b="1" dirty="0">
                <a:solidFill>
                  <a:srgbClr val="5C9B4F"/>
                </a:solidFill>
                <a:latin typeface="+mn-lt"/>
              </a:rPr>
              <a:t>fogkefe + fogkrém.</a:t>
            </a:r>
            <a:endParaRPr lang="ru-RU" b="1" dirty="0">
              <a:solidFill>
                <a:srgbClr val="5C9B4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175"/>
            <a:ext cx="5051425" cy="31686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szájüreg még hatékonyabb ápolása érdekében a „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Prodental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fogkrémet használja együtt a „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Prodental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fogkefével!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262063"/>
            <a:ext cx="2598738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738" y="2682875"/>
            <a:ext cx="4679950" cy="27352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kíméletesen tisztítják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fogak mellett a fogínyt is;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polírozzák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fogzománcot;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könnyen behatolnak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nehezen elérhető helyekre is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954594"/>
            <a:ext cx="6985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 sörték innovatív, könnyen alakítható polimerből készültek (nylon-611):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5364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595582"/>
            <a:ext cx="3546475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947727"/>
          </a:xfrm>
        </p:spPr>
        <p:txBody>
          <a:bodyPr/>
          <a:lstStyle/>
          <a:p>
            <a:pPr eaLnBrk="1" hangingPunct="1"/>
            <a:r>
              <a:rPr lang="hu-HU" b="1" dirty="0">
                <a:solidFill>
                  <a:srgbClr val="5C9B4F"/>
                </a:solidFill>
                <a:latin typeface="+mn-lt"/>
              </a:rPr>
              <a:t>Fogmosás helyes szögben!</a:t>
            </a:r>
            <a:endParaRPr lang="ru-RU" b="1" dirty="0">
              <a:solidFill>
                <a:srgbClr val="5C9B4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2214554"/>
            <a:ext cx="8147050" cy="15843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ts val="336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„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Prodental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fogkefe”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 állítható fejű fogkefe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Fejét le lehet venni és át lehet állítani,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megváltoztatva ezzel hajlásszögét, hogy kényelmesebben elérhessük a távolabb eső fogak alsó részét.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39750" y="1714488"/>
            <a:ext cx="34957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600" dirty="0">
                <a:solidFill>
                  <a:srgbClr val="EA7B00"/>
                </a:solidFill>
                <a:latin typeface="Myriad Pro Cond" pitchFamily="34" charset="0"/>
              </a:rPr>
              <a:t> </a:t>
            </a:r>
            <a:r>
              <a:rPr lang="hu-HU" sz="3600" dirty="0">
                <a:solidFill>
                  <a:srgbClr val="EA7B00"/>
                </a:solidFill>
                <a:latin typeface="+mn-lt"/>
              </a:rPr>
              <a:t>Állítható fogkefe</a:t>
            </a:r>
            <a:endParaRPr lang="ru-RU" sz="3600" dirty="0">
              <a:solidFill>
                <a:srgbClr val="EA7B00"/>
              </a:solidFill>
              <a:latin typeface="+mn-lt"/>
            </a:endParaRPr>
          </a:p>
        </p:txBody>
      </p:sp>
      <p:pic>
        <p:nvPicPr>
          <p:cNvPr id="16389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08464"/>
            <a:ext cx="91440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148038"/>
            <a:ext cx="8578527" cy="18732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ts val="34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Használja a „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Prodental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termékeket és ne feledje: sokkal olcsóbb megőrizni fogai egészségét, mint implantátumot vagy protézist betetetni!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826611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6275" y="2133600"/>
            <a:ext cx="3360738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1430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hu-HU" b="1" dirty="0">
                <a:solidFill>
                  <a:srgbClr val="5C9B4F"/>
                </a:solidFill>
                <a:latin typeface="+mj-lt"/>
              </a:rPr>
              <a:t>A „</a:t>
            </a:r>
            <a:r>
              <a:rPr lang="hu-HU" b="1" dirty="0" err="1">
                <a:solidFill>
                  <a:srgbClr val="5C9B4F"/>
                </a:solidFill>
                <a:latin typeface="+mj-lt"/>
              </a:rPr>
              <a:t>Prodental</a:t>
            </a:r>
            <a:r>
              <a:rPr lang="hu-HU" b="1" dirty="0">
                <a:solidFill>
                  <a:srgbClr val="5C9B4F"/>
                </a:solidFill>
                <a:latin typeface="+mj-lt"/>
              </a:rPr>
              <a:t>” fogkrém</a:t>
            </a:r>
            <a:br>
              <a:rPr lang="hu-HU" b="1" dirty="0">
                <a:solidFill>
                  <a:srgbClr val="5C9B4F"/>
                </a:solidFill>
                <a:latin typeface="+mj-lt"/>
              </a:rPr>
            </a:br>
            <a:r>
              <a:rPr lang="hu-HU" b="1" dirty="0">
                <a:solidFill>
                  <a:srgbClr val="5C9B4F"/>
                </a:solidFill>
                <a:latin typeface="+mj-lt"/>
              </a:rPr>
              <a:t>ápolja a fogínyt</a:t>
            </a:r>
            <a:endParaRPr lang="ru-RU" b="1" dirty="0">
              <a:solidFill>
                <a:srgbClr val="5C9B4F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312767"/>
            <a:ext cx="6675455" cy="349249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ts val="24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a-Latn" sz="2200" b="1" dirty="0">
                <a:solidFill>
                  <a:srgbClr val="5C9B4F"/>
                </a:solidFill>
                <a:latin typeface="+mn-lt"/>
              </a:rPr>
              <a:t>Parodontium</a:t>
            </a:r>
            <a:r>
              <a:rPr lang="hu-HU" sz="2200" b="1" dirty="0">
                <a:solidFill>
                  <a:srgbClr val="5C9B4F"/>
                </a:solidFill>
                <a:latin typeface="+mn-lt"/>
              </a:rPr>
              <a:t> 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(a görög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παρα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„mellett” és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ὀδούς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„fog” szavakból) – fogágy, a fogat körülvevő szövetek összessége.</a:t>
            </a:r>
          </a:p>
          <a:p>
            <a:pPr marL="0" indent="0" eaLnBrk="1" fontAlgn="auto" hangingPunct="1">
              <a:lnSpc>
                <a:spcPts val="24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200" b="1" dirty="0">
                <a:solidFill>
                  <a:srgbClr val="5C9B4F"/>
                </a:solidFill>
                <a:latin typeface="+mn-lt"/>
              </a:rPr>
              <a:t>„Gyökerestől pusztul a fog”:</a:t>
            </a:r>
            <a:r>
              <a:rPr 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az embereknek 35-40 éves korukban kétszer-háromszor gyakrabban távolítják el a fogát a fogíny   megbetegedései következtében, mint fogszuvasodás miatt.</a:t>
            </a:r>
          </a:p>
          <a:p>
            <a:pPr marL="0" indent="0" eaLnBrk="1" fontAlgn="auto" hangingPunct="1">
              <a:lnSpc>
                <a:spcPts val="24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200" b="1" dirty="0">
                <a:solidFill>
                  <a:srgbClr val="5C9B4F"/>
                </a:solidFill>
                <a:latin typeface="+mn-lt"/>
              </a:rPr>
              <a:t>A fogágy betegségei:</a:t>
            </a:r>
            <a:endParaRPr lang="ru-RU" sz="2200" b="1" dirty="0">
              <a:solidFill>
                <a:srgbClr val="5C9B4F"/>
              </a:solidFill>
              <a:latin typeface="+mn-lt"/>
            </a:endParaRPr>
          </a:p>
          <a:p>
            <a:pPr eaLnBrk="1" fontAlgn="auto" hangingPunct="1">
              <a:lnSpc>
                <a:spcPts val="24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fogínygyulladás – „a mosatlan fogak betegsége”;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parodontózis</a:t>
            </a:r>
            <a:r>
              <a:rPr lang="hu-H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– a „zsebekben rejtőző” betegség.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536575" y="5808663"/>
            <a:ext cx="3531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i="1" dirty="0">
                <a:solidFill>
                  <a:schemeClr val="bg1"/>
                </a:solidFill>
                <a:latin typeface="Petersburg" pitchFamily="50" charset="-52"/>
              </a:rPr>
              <a:t>Egészséges fogíny =</a:t>
            </a:r>
            <a:endParaRPr lang="ru-RU" sz="2800" i="1" dirty="0">
              <a:solidFill>
                <a:schemeClr val="bg1"/>
              </a:solidFill>
              <a:latin typeface="Petersburg" pitchFamily="50" charset="-52"/>
            </a:endParaRP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2355820" y="6096000"/>
            <a:ext cx="25042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i="1" dirty="0">
                <a:solidFill>
                  <a:schemeClr val="bg1"/>
                </a:solidFill>
                <a:latin typeface="Petersburg" pitchFamily="50" charset="-52"/>
              </a:rPr>
              <a:t>egészséges fog</a:t>
            </a:r>
            <a:endParaRPr lang="ru-RU" sz="3200" i="1" dirty="0">
              <a:solidFill>
                <a:schemeClr val="bg1"/>
              </a:solidFill>
              <a:latin typeface="Petersburg" pitchFamily="50" charset="-52"/>
            </a:endParaRPr>
          </a:p>
          <a:p>
            <a:endParaRPr lang="ru-RU" sz="3200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/>
          <a:p>
            <a:pPr eaLnBrk="1" hangingPunct="1"/>
            <a:r>
              <a:rPr lang="hu-HU" b="1" dirty="0">
                <a:solidFill>
                  <a:srgbClr val="B33102"/>
                </a:solidFill>
                <a:latin typeface="+mn-lt"/>
              </a:rPr>
              <a:t>Lehet, hogy nem is érez fájdalmat!</a:t>
            </a:r>
            <a:endParaRPr lang="ru-RU" b="1" dirty="0">
              <a:solidFill>
                <a:srgbClr val="B3310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496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Miriam Fixed" pitchFamily="49" charset="-79"/>
              </a:rPr>
              <a:t>A vérző fogíny hosszú-hosszú ideig lehet a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Miriam Fixed" pitchFamily="49" charset="-79"/>
              </a:rPr>
              <a:t>parodontózis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Miriam Fixed" pitchFamily="49" charset="-79"/>
              </a:rPr>
              <a:t> egyetlen észlelt tünete.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Miriam Fixed" pitchFamily="49" charset="-79"/>
            </a:endParaRPr>
          </a:p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Miriam Fixed" pitchFamily="49" charset="-79"/>
              </a:rPr>
              <a:t>A fogínybetegségek az esetek többségében nem okoznak elviselhetetlen fájdalmat:  kellemetlenséget csak evés vagy fogmosás közben okoznak és gyakran még akkor sem vesszük észre.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Miriam Fixed" pitchFamily="49" charset="-79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7570788" cy="927100"/>
          </a:xfrm>
        </p:spPr>
        <p:txBody>
          <a:bodyPr/>
          <a:lstStyle/>
          <a:p>
            <a:pPr eaLnBrk="1" hangingPunct="1"/>
            <a:r>
              <a:rPr lang="hu-HU" b="1" dirty="0">
                <a:solidFill>
                  <a:srgbClr val="5C9B4F"/>
                </a:solidFill>
                <a:latin typeface="+mn-lt"/>
              </a:rPr>
              <a:t>A „</a:t>
            </a:r>
            <a:r>
              <a:rPr lang="hu-HU" b="1" dirty="0" err="1">
                <a:solidFill>
                  <a:srgbClr val="5C9B4F"/>
                </a:solidFill>
                <a:latin typeface="+mn-lt"/>
              </a:rPr>
              <a:t>Prodental”fogkrém</a:t>
            </a:r>
            <a:r>
              <a:rPr lang="hu-HU" b="1" dirty="0">
                <a:solidFill>
                  <a:srgbClr val="5C9B4F"/>
                </a:solidFill>
                <a:latin typeface="+mn-lt"/>
              </a:rPr>
              <a:t>:</a:t>
            </a:r>
            <a:endParaRPr lang="ru-RU" b="1" dirty="0">
              <a:solidFill>
                <a:srgbClr val="5C9B4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275" y="2708275"/>
            <a:ext cx="4897438" cy="2376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szabályozza a szájüreg pH-egyensúlyát és megelőzi a fogszuvasodást;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csökkenti a fogínyvérzést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478088"/>
            <a:ext cx="3028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071546"/>
            <a:ext cx="8789987" cy="1079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>
                <a:solidFill>
                  <a:srgbClr val="5C9B4F"/>
                </a:solidFill>
                <a:latin typeface="+mn-lt"/>
              </a:rPr>
              <a:t>A „</a:t>
            </a:r>
            <a:r>
              <a:rPr lang="hu-HU" b="1" dirty="0" err="1">
                <a:solidFill>
                  <a:srgbClr val="5C9B4F"/>
                </a:solidFill>
                <a:latin typeface="+mn-lt"/>
              </a:rPr>
              <a:t>Prodental</a:t>
            </a:r>
            <a:r>
              <a:rPr lang="hu-HU" b="1" dirty="0">
                <a:solidFill>
                  <a:srgbClr val="5C9B4F"/>
                </a:solidFill>
                <a:latin typeface="+mn-lt"/>
              </a:rPr>
              <a:t>” fogkrém összetételében megtalálhatók:</a:t>
            </a:r>
            <a:endParaRPr lang="ru-RU" b="1" dirty="0">
              <a:solidFill>
                <a:srgbClr val="5C9B4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200" y="2154238"/>
            <a:ext cx="4618038" cy="3848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peptidek;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különféle növényi kivonatok;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borsmenta illóolaja és szőlőmagolaj;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mézkivonat.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196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59028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731826"/>
          </a:xfrm>
        </p:spPr>
        <p:txBody>
          <a:bodyPr/>
          <a:lstStyle/>
          <a:p>
            <a:pPr eaLnBrk="1" hangingPunct="1"/>
            <a:r>
              <a:rPr lang="hu-HU" b="1" dirty="0">
                <a:solidFill>
                  <a:srgbClr val="5C9B4F"/>
                </a:solidFill>
                <a:latin typeface="+mn-lt"/>
              </a:rPr>
              <a:t>Különféle növényi kivonatok</a:t>
            </a:r>
            <a:r>
              <a:rPr lang="ru-RU" b="1" dirty="0">
                <a:solidFill>
                  <a:srgbClr val="5C9B4F"/>
                </a:solidFill>
                <a:latin typeface="+mn-lt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750" y="3200400"/>
            <a:ext cx="2663825" cy="21954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5C9B4F"/>
                </a:solidFill>
                <a:latin typeface="+mn-lt"/>
                <a:cs typeface="+mn-cs"/>
              </a:rPr>
              <a:t>kamillakivonat</a:t>
            </a:r>
            <a:r>
              <a:rPr lang="ru-RU" sz="2000" b="1" dirty="0">
                <a:solidFill>
                  <a:srgbClr val="5C9B4F"/>
                </a:solidFill>
                <a:latin typeface="+mn-lt"/>
                <a:cs typeface="+mn-cs"/>
              </a:rPr>
              <a:t>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megnyugtatja a gyulladt fogínyt: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serkenti a sejtek gyógyulását és regenerálódását,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szabályozza a mikroflórát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3200400"/>
            <a:ext cx="2735263" cy="24519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5C9B4F"/>
                </a:solidFill>
                <a:latin typeface="+mn-lt"/>
                <a:cs typeface="+mn-cs"/>
              </a:rPr>
              <a:t>édesgyökér-kivonat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gyengéden tisztít: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glicirrizinsavat tartalmaz, amely természetes felületaktív, gyulladáscsökkentő tulajdonságokkal rendelkező anyag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yriad Pro Cond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325" y="3200400"/>
            <a:ext cx="2592388" cy="16348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5C9B4F"/>
                </a:solidFill>
                <a:latin typeface="+mn-lt"/>
                <a:cs typeface="+mn-cs"/>
              </a:rPr>
              <a:t>a ginzenggyökér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táplál: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 ginzeng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 hasznos anyagok (cink, kalcium, nátrium, kálium, C-, B-, E-vitamin, stb.) kútforrása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22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1700213"/>
            <a:ext cx="4486276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211638" y="1268413"/>
            <a:ext cx="4321175" cy="1143000"/>
          </a:xfrm>
        </p:spPr>
        <p:txBody>
          <a:bodyPr/>
          <a:lstStyle/>
          <a:p>
            <a:pPr eaLnBrk="1" hangingPunct="1"/>
            <a:r>
              <a:rPr lang="hu-HU" b="1" dirty="0">
                <a:solidFill>
                  <a:srgbClr val="5C9B4F"/>
                </a:solidFill>
                <a:latin typeface="+mn-lt"/>
              </a:rPr>
              <a:t>Olajok</a:t>
            </a:r>
            <a:endParaRPr lang="ru-RU" b="1" dirty="0">
              <a:solidFill>
                <a:srgbClr val="5C9B4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6966" y="2492375"/>
            <a:ext cx="4681538" cy="32400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Az ismert növényi olajok közül a </a:t>
            </a:r>
            <a:r>
              <a:rPr lang="hu-HU" sz="2800" b="1" dirty="0">
                <a:solidFill>
                  <a:srgbClr val="5C9B4F"/>
                </a:solidFill>
                <a:latin typeface="+mn-lt"/>
              </a:rPr>
              <a:t>szőlőmagolaj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tartalmazza a legtöbb linolsavat (76%-ig), amely ellenőrzi a szövetek regenerálódó-képességét;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800" b="1" dirty="0">
                <a:solidFill>
                  <a:srgbClr val="5C9B4F"/>
                </a:solidFill>
                <a:latin typeface="+mn-lt"/>
              </a:rPr>
              <a:t>a borsmentaolaj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serkenti a fogágy szöveteinek anyagcsere-folyamatait.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21757">
            <a:off x="-193675" y="1798638"/>
            <a:ext cx="4224338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375" y="1557338"/>
            <a:ext cx="5113338" cy="41036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fogágyi betegségeket minden esetben a szövetek mikrokeringésének és táplálásának károsodása kíséri.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„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Prodental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fogkrémben található SH-polipeptid-1 erősíti a hajszálerek falát, javítja a fogágyi szövetek mikrokeringését és táplálását.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peptidek (a görög „tápláló” szóból) az aminosavak egy rövid láncát képezik.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363" y="2133600"/>
            <a:ext cx="3600450" cy="302418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méz – természetes fertőtlenítőszer.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mézkivonat megakadályozza a baktériumok elszaporodását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30338"/>
            <a:ext cx="4483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545</Words>
  <Application>Microsoft Office PowerPoint</Application>
  <PresentationFormat>Diavetítés a képernyőre (4:3 oldalarány)</PresentationFormat>
  <Paragraphs>52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Myriad Pro</vt:lpstr>
      <vt:lpstr>Myriad Pro Cond</vt:lpstr>
      <vt:lpstr>Petersburg</vt:lpstr>
      <vt:lpstr>Тема Office</vt:lpstr>
      <vt:lpstr>PowerPoint-bemutató</vt:lpstr>
      <vt:lpstr>A „Prodental” fogkrém ápolja a fogínyt</vt:lpstr>
      <vt:lpstr>Lehet, hogy nem is érez fájdalmat!</vt:lpstr>
      <vt:lpstr>A „Prodental”fogkrém:</vt:lpstr>
      <vt:lpstr>A „Prodental” fogkrém összetételében megtalálhatók:</vt:lpstr>
      <vt:lpstr>Különféle növényi kivonatok:</vt:lpstr>
      <vt:lpstr>Olajok</vt:lpstr>
      <vt:lpstr>PowerPoint-bemutató</vt:lpstr>
      <vt:lpstr>PowerPoint-bemutató</vt:lpstr>
      <vt:lpstr>A fluorózis megelőzése!</vt:lpstr>
      <vt:lpstr>A „Prodental” tandem: fogkefe + fogkrém.</vt:lpstr>
      <vt:lpstr>PowerPoint-bemutató</vt:lpstr>
      <vt:lpstr>Fogmosás helyes szögben!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design2</dc:creator>
  <cp:lastModifiedBy>Marianna Fórizs</cp:lastModifiedBy>
  <cp:revision>76</cp:revision>
  <dcterms:created xsi:type="dcterms:W3CDTF">2013-08-12T08:52:15Z</dcterms:created>
  <dcterms:modified xsi:type="dcterms:W3CDTF">2021-01-18T16:08:16Z</dcterms:modified>
</cp:coreProperties>
</file>